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63" r:id="rId3"/>
    <p:sldId id="264" r:id="rId4"/>
    <p:sldId id="267" r:id="rId5"/>
    <p:sldId id="269" r:id="rId6"/>
    <p:sldId id="268" r:id="rId7"/>
    <p:sldId id="270" r:id="rId8"/>
    <p:sldId id="259" r:id="rId9"/>
    <p:sldId id="271" r:id="rId10"/>
    <p:sldId id="258" r:id="rId11"/>
    <p:sldId id="272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7" autoAdjust="0"/>
    <p:restoredTop sz="94660"/>
  </p:normalViewPr>
  <p:slideViewPr>
    <p:cSldViewPr snapToGrid="0">
      <p:cViewPr varScale="1">
        <p:scale>
          <a:sx n="65" d="100"/>
          <a:sy n="65" d="100"/>
        </p:scale>
        <p:origin x="75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0500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385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372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516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808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772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675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705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880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zh-CN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21642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71183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2693673-12CE-40B8-B5F9-AB68F6D65A67}" type="datetimeFigureOut">
              <a:rPr lang="zh-CN" altLang="en-US" smtClean="0"/>
              <a:t>2023/10/11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F1C9570-9E4F-4E05-A1E8-D057A11E68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667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8C6BC2-E9E2-4780-8A41-064073CD4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0450CF-22E9-4B1D-B146-30FEE770C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238079-1F65-476A-BC6C-F2D3BD268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40C935-D2D3-4F63-A4DA-CD768BB3F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8D8045-0F80-4964-B591-0D599AB42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F8A5889-0EE6-4E19-98FE-29F79E987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0FE4C3-64BE-4A2B-818D-4D844793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4670D04-30D8-487E-A3F4-0655E4801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7B80A51-3224-4134-8413-79708750D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C6BB88-5524-41E6-8092-5F71A0FE4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004723"/>
            <a:ext cx="11281609" cy="2396079"/>
          </a:xfrm>
          <a:prstGeom prst="rect">
            <a:avLst/>
          </a:prstGeom>
          <a:solidFill>
            <a:schemeClr val="accent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CA1C36C-0CCE-4EF8-B411-E7A825801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4169490"/>
            <a:ext cx="10954512" cy="2066544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4F84E76-6B9F-CDA7-EB70-1E89F7718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060" y="4644803"/>
            <a:ext cx="10694388" cy="115158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CN" sz="6000" b="1" dirty="0">
                <a:solidFill>
                  <a:srgbClr val="FFFFFF"/>
                </a:solidFill>
              </a:rPr>
              <a:t>Design &amp; Build</a:t>
            </a:r>
            <a:br>
              <a:rPr lang="en-US" altLang="zh-CN" sz="6000" b="1" dirty="0">
                <a:solidFill>
                  <a:srgbClr val="FFFFFF"/>
                </a:solidFill>
              </a:rPr>
            </a:br>
            <a:r>
              <a:rPr lang="en-US" altLang="zh-CN" sz="6000" b="1" dirty="0">
                <a:solidFill>
                  <a:srgbClr val="FFFFFF"/>
                </a:solidFill>
              </a:rPr>
              <a:t>Group 9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6B018B-200A-4092-0FAA-5510627ADA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4060" y="5480185"/>
            <a:ext cx="10694388" cy="38118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0"/>
              </a:spcBef>
            </a:pPr>
            <a:endParaRPr lang="en-US" altLang="zh-CN" spc="80">
              <a:solidFill>
                <a:srgbClr val="FFFFFF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D34DD54-60CA-AB1F-7F35-8E0C3D21F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06" y="456748"/>
            <a:ext cx="4667691" cy="24272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F5329F3-3B48-98C7-6982-7C11D930EC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677" y="1282320"/>
            <a:ext cx="2658729" cy="10758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4567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D15573D-0E45-4691-B525-471152EC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448559-19A4-4252-8C27-54C1DA906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83581F6-1DF0-2F79-B6BA-AF59D0CDF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altLang="zh-CN" sz="4400" b="1" dirty="0"/>
              <a:t>3.</a:t>
            </a:r>
            <a:br>
              <a:rPr lang="en-US" altLang="zh-CN" sz="4400" b="1" dirty="0"/>
            </a:br>
            <a:r>
              <a:rPr lang="en-US" altLang="zh-CN" sz="4400" b="1" dirty="0"/>
              <a:t>About</a:t>
            </a:r>
            <a:br>
              <a:rPr lang="en-US" altLang="zh-CN" sz="4400" b="1" dirty="0"/>
            </a:br>
            <a:r>
              <a:rPr lang="en-US" altLang="zh-CN" sz="4400" b="1" dirty="0"/>
              <a:t>the</a:t>
            </a:r>
            <a:br>
              <a:rPr lang="en-US" altLang="zh-CN" sz="4400" b="1" dirty="0"/>
            </a:br>
            <a:r>
              <a:rPr lang="en-US" altLang="zh-CN" sz="4400" b="1" dirty="0"/>
              <a:t>Robot</a:t>
            </a:r>
            <a:endParaRPr lang="zh-CN" altLang="en-US" sz="4400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6103F1-4430-BF15-39E1-DE0315BCC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8124" y="559477"/>
            <a:ext cx="5647076" cy="5475563"/>
          </a:xfrm>
        </p:spPr>
        <p:txBody>
          <a:bodyPr anchor="ctr">
            <a:normAutofit/>
          </a:bodyPr>
          <a:lstStyle/>
          <a:p>
            <a:r>
              <a:rPr lang="en-US" altLang="zh-CN" sz="2800" dirty="0"/>
              <a:t>Exploring the maze;</a:t>
            </a:r>
          </a:p>
          <a:p>
            <a:r>
              <a:rPr lang="en-US" altLang="zh-CN" sz="2800" dirty="0"/>
              <a:t>Returning to the starting position;</a:t>
            </a:r>
          </a:p>
          <a:p>
            <a:r>
              <a:rPr lang="en-US" altLang="zh-CN" sz="2800" dirty="0"/>
              <a:t>Transmitting parameters via Bluetooth to the website;</a:t>
            </a:r>
          </a:p>
          <a:p>
            <a:r>
              <a:rPr lang="en-US" altLang="zh-CN" sz="2800" dirty="0"/>
              <a:t>Transmitting video via Wi-Fi to the object detection algorithm to recognize the treasure in real time;</a:t>
            </a:r>
          </a:p>
          <a:p>
            <a:r>
              <a:rPr lang="en-US" altLang="zh-CN" sz="2800" dirty="0"/>
              <a:t>Generating the route as a picture after exploration.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4CBBBE-ECF0-E8A5-F38E-755688C7D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1319" y="0"/>
            <a:ext cx="2219394" cy="115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721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581F6-1DF0-2F79-B6BA-AF59D0CDF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9025" y="577042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altLang="zh-CN" sz="4400" b="1" dirty="0"/>
              <a:t>3.</a:t>
            </a:r>
            <a:br>
              <a:rPr lang="en-US" altLang="zh-CN" sz="4400" b="1" dirty="0"/>
            </a:br>
            <a:r>
              <a:rPr lang="en-US" altLang="zh-CN" sz="4400" b="1" dirty="0"/>
              <a:t>About</a:t>
            </a:r>
            <a:br>
              <a:rPr lang="en-US" altLang="zh-CN" sz="4400" b="1" dirty="0"/>
            </a:br>
            <a:r>
              <a:rPr lang="en-US" altLang="zh-CN" sz="4400" b="1" dirty="0"/>
              <a:t>the</a:t>
            </a:r>
            <a:br>
              <a:rPr lang="en-US" altLang="zh-CN" sz="4400" b="1" dirty="0"/>
            </a:br>
            <a:r>
              <a:rPr lang="en-US" altLang="zh-CN" sz="4400" b="1" dirty="0"/>
              <a:t>Robot</a:t>
            </a:r>
            <a:endParaRPr lang="zh-CN" altLang="en-US" sz="44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4CBBBE-ECF0-E8A5-F38E-755688C7D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1319" y="0"/>
            <a:ext cx="2219394" cy="115408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C94D9AA-4803-1767-6E13-CBA7D80A4D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786" y="3349655"/>
            <a:ext cx="7162987" cy="4588449"/>
          </a:xfrm>
          <a:prstGeom prst="rect">
            <a:avLst/>
          </a:prstGeom>
        </p:spPr>
      </p:pic>
      <p:pic>
        <p:nvPicPr>
          <p:cNvPr id="7" name="a67f131c1a388517feef43d39ef511fd">
            <a:hlinkClick r:id="" action="ppaction://media"/>
            <a:extLst>
              <a:ext uri="{FF2B5EF4-FFF2-40B4-BE49-F238E27FC236}">
                <a16:creationId xmlns:a16="http://schemas.microsoft.com/office/drawing/2014/main" id="{3FA06D30-0477-2F29-34F1-DC9D838B27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83391" y="144307"/>
            <a:ext cx="6991350" cy="3932237"/>
          </a:xfrm>
        </p:spPr>
      </p:pic>
    </p:spTree>
    <p:extLst>
      <p:ext uri="{BB962C8B-B14F-4D97-AF65-F5344CB8AC3E}">
        <p14:creationId xmlns:p14="http://schemas.microsoft.com/office/powerpoint/2010/main" val="3474016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581F6-1DF0-2F79-B6BA-AF59D0CDF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10074926" cy="5709931"/>
          </a:xfrm>
        </p:spPr>
        <p:txBody>
          <a:bodyPr>
            <a:normAutofit/>
          </a:bodyPr>
          <a:lstStyle/>
          <a:p>
            <a:pPr algn="ctr"/>
            <a:r>
              <a:rPr lang="en-US" altLang="zh-CN" sz="4400" dirty="0"/>
              <a:t>Thanks for</a:t>
            </a:r>
            <a:br>
              <a:rPr lang="en-US" altLang="zh-CN" sz="4400" dirty="0"/>
            </a:br>
            <a:r>
              <a:rPr lang="en-US" altLang="zh-CN" sz="4400" dirty="0"/>
              <a:t>Listening</a:t>
            </a:r>
            <a:endParaRPr lang="zh-CN" altLang="en-US" sz="4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4CBBBE-ECF0-E8A5-F38E-755688C7D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7117" y="0"/>
            <a:ext cx="2673596" cy="139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537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A8C6BC2-E9E2-4780-8A41-064073CD4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0450CF-22E9-4B1D-B146-30FEE770C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0238079-1F65-476A-BC6C-F2D3BD268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40C935-D2D3-4F63-A4DA-CD768BB3F4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8D8045-0F80-4964-B591-0D599AB42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F8A5889-0EE6-4E19-98FE-29F79E987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B0FE4C3-64BE-4A2B-818D-4D844793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4670D04-30D8-487E-A3F4-0655E4801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1A856DE3-B9AB-43F7-A80F-CB9F149A90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BE5F38F-1CCF-28FC-5D71-5DE222CBD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559768"/>
            <a:ext cx="3238829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altLang="zh-CN" b="1" cap="all" spc="-100" dirty="0">
                <a:solidFill>
                  <a:srgbClr val="FFFFFF"/>
                </a:solidFill>
              </a:rPr>
              <a:t>1.</a:t>
            </a:r>
            <a:br>
              <a:rPr lang="en-US" altLang="zh-CN" b="1" cap="all" spc="-100" dirty="0">
                <a:solidFill>
                  <a:srgbClr val="FFFFFF"/>
                </a:solidFill>
              </a:rPr>
            </a:br>
            <a:r>
              <a:rPr lang="en-US" altLang="zh-CN" b="1" cap="all" spc="-100" dirty="0">
                <a:solidFill>
                  <a:srgbClr val="FFFFFF"/>
                </a:solidFill>
              </a:rPr>
              <a:t>Home</a:t>
            </a:r>
            <a:br>
              <a:rPr lang="en-US" altLang="zh-CN" b="1" cap="all" spc="-100" dirty="0">
                <a:solidFill>
                  <a:srgbClr val="FFFFFF"/>
                </a:solidFill>
              </a:rPr>
            </a:br>
            <a:r>
              <a:rPr lang="en-US" altLang="zh-CN" b="1" cap="all" spc="-100" dirty="0">
                <a:solidFill>
                  <a:srgbClr val="FFFFFF"/>
                </a:solidFill>
              </a:rPr>
              <a:t>page</a:t>
            </a:r>
            <a:br>
              <a:rPr lang="en-US" altLang="zh-CN" b="1" cap="all" spc="-100" dirty="0">
                <a:solidFill>
                  <a:srgbClr val="FFFFFF"/>
                </a:solidFill>
              </a:rPr>
            </a:br>
            <a:r>
              <a:rPr lang="en-US" altLang="zh-CN" b="1" cap="all" spc="-100" dirty="0">
                <a:solidFill>
                  <a:srgbClr val="FFFFFF"/>
                </a:solidFill>
              </a:rPr>
              <a:t>(website)</a:t>
            </a: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B4B154C-0A60-41BF-B149-21BD6D9B9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DC1BCB1-67D2-4359-8F92-3A69D16DD1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318" y="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800E080-59F0-4F83-B2C9-C7330EFDF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F506867-1785-46B5-8ECF-33F482D02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2525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B8D164DC-E2F3-CBA2-C68C-95364E325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99" y="1282320"/>
            <a:ext cx="7867210" cy="4405637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8A8A2B6-6C82-4F71-BD0A-2E57CD231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644123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3577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E5F38F-1CCF-28FC-5D71-5DE222CBD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9546"/>
            <a:ext cx="4861009" cy="12817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altLang="zh-CN" cap="all" spc="-100" dirty="0">
                <a:solidFill>
                  <a:schemeClr val="bg2">
                    <a:lumMod val="25000"/>
                  </a:schemeClr>
                </a:solidFill>
              </a:rPr>
              <a:t>enrollment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5927C0-87D2-DB32-CDD6-0FB95DF185EA}"/>
              </a:ext>
            </a:extLst>
          </p:cNvPr>
          <p:cNvSpPr txBox="1"/>
          <p:nvPr/>
        </p:nvSpPr>
        <p:spPr>
          <a:xfrm>
            <a:off x="369024" y="2168341"/>
            <a:ext cx="47656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Creating an account;</a:t>
            </a:r>
          </a:p>
          <a:p>
            <a:r>
              <a:rPr lang="en-US" altLang="zh-CN" sz="2400" dirty="0"/>
              <a:t>Choosing the type of account;</a:t>
            </a:r>
          </a:p>
          <a:p>
            <a:r>
              <a:rPr lang="en-US" altLang="zh-CN" sz="2400" dirty="0"/>
              <a:t>Checking privacy policy and service agreement;</a:t>
            </a:r>
          </a:p>
          <a:p>
            <a:r>
              <a:rPr lang="en-US" altLang="zh-CN" sz="2400" dirty="0"/>
              <a:t>Returning to the login page automatically after enrollment.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91C779-67BC-24DB-4681-3B37D95D4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4143" y="42279"/>
            <a:ext cx="1667857" cy="867286"/>
          </a:xfrm>
          <a:prstGeom prst="rect">
            <a:avLst/>
          </a:prstGeom>
        </p:spPr>
      </p:pic>
      <p:pic>
        <p:nvPicPr>
          <p:cNvPr id="7" name="图片 6" descr="图片包含 图形用户界面&#10;&#10;描述已自动生成">
            <a:extLst>
              <a:ext uri="{FF2B5EF4-FFF2-40B4-BE49-F238E27FC236}">
                <a16:creationId xmlns:a16="http://schemas.microsoft.com/office/drawing/2014/main" id="{F401B014-8494-1148-1FC8-536E8D8E0C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719" y="1721301"/>
            <a:ext cx="6931492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074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E5F38F-1CCF-28FC-5D71-5DE222CBD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389" y="475922"/>
            <a:ext cx="4861009" cy="128175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altLang="zh-CN" cap="all" spc="-100" dirty="0">
                <a:solidFill>
                  <a:schemeClr val="bg2">
                    <a:lumMod val="25000"/>
                  </a:schemeClr>
                </a:solidFill>
              </a:rPr>
              <a:t>Login &amp; logout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5927C0-87D2-DB32-CDD6-0FB95DF185EA}"/>
              </a:ext>
            </a:extLst>
          </p:cNvPr>
          <p:cNvSpPr txBox="1"/>
          <p:nvPr/>
        </p:nvSpPr>
        <p:spPr>
          <a:xfrm>
            <a:off x="821690" y="2631347"/>
            <a:ext cx="47656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Prompts in every input box;</a:t>
            </a:r>
          </a:p>
          <a:p>
            <a:r>
              <a:rPr lang="en-US" altLang="zh-CN" sz="2400" dirty="0"/>
              <a:t>New prompts appear if invalid inputs are entered.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91C779-67BC-24DB-4681-3B37D95D4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4143" y="42279"/>
            <a:ext cx="1667857" cy="86728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50C9D5E-7827-637A-1FD2-376B1D292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57677"/>
            <a:ext cx="5274310" cy="294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98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E5F38F-1CCF-28FC-5D71-5DE222CBD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79" y="394642"/>
            <a:ext cx="10445439" cy="12817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altLang="zh-CN" cap="all" spc="-100" dirty="0">
                <a:solidFill>
                  <a:schemeClr val="bg2">
                    <a:lumMod val="25000"/>
                  </a:schemeClr>
                </a:solidFill>
              </a:rPr>
              <a:t>to connect the robot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91C779-67BC-24DB-4681-3B37D95D4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4143" y="42279"/>
            <a:ext cx="1667857" cy="86728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1B17BD7-4F1C-56CF-FF01-73AEB3071A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87" t="20134" r="24821" b="44225"/>
          <a:stretch/>
        </p:blipFill>
        <p:spPr>
          <a:xfrm>
            <a:off x="957257" y="1555155"/>
            <a:ext cx="4585694" cy="163424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CD33279-A071-6652-5722-BBB39156975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" t="22940" r="3646" b="1323"/>
          <a:stretch/>
        </p:blipFill>
        <p:spPr bwMode="auto">
          <a:xfrm>
            <a:off x="957257" y="3429000"/>
            <a:ext cx="6689423" cy="2952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3A04CD0-A7BF-14DA-9A1C-93D2FFADF8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352" r="25728" b="44558"/>
          <a:stretch/>
        </p:blipFill>
        <p:spPr>
          <a:xfrm>
            <a:off x="8037518" y="2431407"/>
            <a:ext cx="3412802" cy="240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673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E5F38F-1CCF-28FC-5D71-5DE222CBD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89280" y="475922"/>
            <a:ext cx="8138160" cy="12817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altLang="zh-CN" cap="all" spc="-100" dirty="0">
                <a:solidFill>
                  <a:schemeClr val="bg2">
                    <a:lumMod val="25000"/>
                  </a:schemeClr>
                </a:solidFill>
              </a:rPr>
              <a:t>Exploration history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5927C0-87D2-DB32-CDD6-0FB95DF185EA}"/>
              </a:ext>
            </a:extLst>
          </p:cNvPr>
          <p:cNvSpPr txBox="1"/>
          <p:nvPr/>
        </p:nvSpPr>
        <p:spPr>
          <a:xfrm>
            <a:off x="665365" y="2579160"/>
            <a:ext cx="61829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Sorting out by:</a:t>
            </a:r>
          </a:p>
          <a:p>
            <a:r>
              <a:rPr lang="en-US" altLang="zh-CN" sz="2400" dirty="0"/>
              <a:t>Number of Treasures</a:t>
            </a:r>
          </a:p>
          <a:p>
            <a:r>
              <a:rPr lang="en-US" altLang="zh-CN" sz="2400" dirty="0"/>
              <a:t>Time of Exploration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91C779-67BC-24DB-4681-3B37D95D4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4143" y="42279"/>
            <a:ext cx="1667857" cy="86728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9EFF2B6-EE8E-8EF1-ADBA-B1C8E8793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486" y="1757677"/>
            <a:ext cx="7065298" cy="394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06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E5F38F-1CCF-28FC-5D71-5DE222CBD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89280" y="475922"/>
            <a:ext cx="8138160" cy="12817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altLang="zh-CN" cap="all" spc="-100" dirty="0">
                <a:solidFill>
                  <a:schemeClr val="bg2">
                    <a:lumMod val="25000"/>
                  </a:schemeClr>
                </a:solidFill>
              </a:rPr>
              <a:t>Exploration page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5927C0-87D2-DB32-CDD6-0FB95DF185EA}"/>
              </a:ext>
            </a:extLst>
          </p:cNvPr>
          <p:cNvSpPr txBox="1"/>
          <p:nvPr/>
        </p:nvSpPr>
        <p:spPr>
          <a:xfrm>
            <a:off x="334625" y="1757677"/>
            <a:ext cx="47656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Displaying pictures of treasures and time of exploration;</a:t>
            </a:r>
          </a:p>
          <a:p>
            <a:r>
              <a:rPr lang="en-US" altLang="zh-CN" sz="2400" dirty="0"/>
              <a:t>Clicking on the “Exploration completed” to record the time;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91C779-67BC-24DB-4681-3B37D95D4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4143" y="42279"/>
            <a:ext cx="1667857" cy="86728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771D637-588B-0711-7DC6-0EDA620D8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972" y="1438797"/>
            <a:ext cx="6551625" cy="36615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E25ABD0-30D9-2C5A-012A-6631F6A21C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474" t="50000" r="39795" b="15184"/>
          <a:stretch/>
        </p:blipFill>
        <p:spPr>
          <a:xfrm>
            <a:off x="2372103" y="4015549"/>
            <a:ext cx="4689238" cy="235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69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581F6-1DF0-2F79-B6BA-AF59D0CDF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altLang="zh-CN" sz="4400" b="1" dirty="0"/>
              <a:t>2.</a:t>
            </a:r>
            <a:br>
              <a:rPr lang="en-US" altLang="zh-CN" sz="4400" b="1" dirty="0"/>
            </a:br>
            <a:r>
              <a:rPr lang="en-US" altLang="zh-CN" sz="4400" b="1" dirty="0"/>
              <a:t>About</a:t>
            </a:r>
            <a:br>
              <a:rPr lang="en-US" altLang="zh-CN" sz="4400" b="1" dirty="0"/>
            </a:br>
            <a:r>
              <a:rPr lang="en-US" altLang="zh-CN" sz="4400" b="1" dirty="0"/>
              <a:t>the</a:t>
            </a:r>
            <a:br>
              <a:rPr lang="en-US" altLang="zh-CN" sz="4400" b="1" dirty="0"/>
            </a:br>
            <a:r>
              <a:rPr lang="en-US" altLang="zh-CN" sz="4400" b="1" dirty="0"/>
              <a:t>Object Detection Software</a:t>
            </a:r>
            <a:endParaRPr lang="zh-CN" altLang="en-US" sz="44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4CBBBE-ECF0-E8A5-F38E-755688C7D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5251" y="-4810"/>
            <a:ext cx="1985461" cy="1032440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8963F610-C787-119F-0054-0D295A5CA637}"/>
              </a:ext>
            </a:extLst>
          </p:cNvPr>
          <p:cNvSpPr/>
          <p:nvPr/>
        </p:nvSpPr>
        <p:spPr>
          <a:xfrm>
            <a:off x="5257675" y="405654"/>
            <a:ext cx="2673595" cy="629264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Environment Setup</a:t>
            </a:r>
            <a:endParaRPr lang="zh-CN" altLang="en-US" dirty="0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CEAEA18-CCE8-6864-AE2E-8F0F8D7DDF3D}"/>
              </a:ext>
            </a:extLst>
          </p:cNvPr>
          <p:cNvSpPr/>
          <p:nvPr/>
        </p:nvSpPr>
        <p:spPr>
          <a:xfrm>
            <a:off x="5304768" y="5269838"/>
            <a:ext cx="2673595" cy="629264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Results Storage</a:t>
            </a:r>
            <a:endParaRPr lang="zh-CN" altLang="en-US" dirty="0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1CA9E40E-660A-9DF4-907E-307A0E1B0B4C}"/>
              </a:ext>
            </a:extLst>
          </p:cNvPr>
          <p:cNvSpPr/>
          <p:nvPr/>
        </p:nvSpPr>
        <p:spPr>
          <a:xfrm>
            <a:off x="5257675" y="1865644"/>
            <a:ext cx="4695804" cy="629264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Data Collection and Annotation</a:t>
            </a:r>
            <a:endParaRPr lang="zh-CN" altLang="en-US" dirty="0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381C6642-62C4-20C5-9C57-34DF27027314}"/>
              </a:ext>
            </a:extLst>
          </p:cNvPr>
          <p:cNvSpPr/>
          <p:nvPr/>
        </p:nvSpPr>
        <p:spPr>
          <a:xfrm>
            <a:off x="5304768" y="3920678"/>
            <a:ext cx="2673595" cy="629264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Model Training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D8850A8-11A7-15F5-D69A-80E7BC70459D}"/>
              </a:ext>
            </a:extLst>
          </p:cNvPr>
          <p:cNvSpPr txBox="1"/>
          <p:nvPr/>
        </p:nvSpPr>
        <p:spPr>
          <a:xfrm>
            <a:off x="5304768" y="5933323"/>
            <a:ext cx="5240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Saving the model's detection results in the form of text files (.txt).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C4E4611-7A54-D075-727A-F571F3AC220A}"/>
              </a:ext>
            </a:extLst>
          </p:cNvPr>
          <p:cNvSpPr txBox="1"/>
          <p:nvPr/>
        </p:nvSpPr>
        <p:spPr>
          <a:xfrm>
            <a:off x="5304768" y="4725224"/>
            <a:ext cx="6392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Using the prepared dataset to train the YOLOv8 model.</a:t>
            </a:r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2C8AFA2-1100-38D5-946E-5829EE66A45C}"/>
              </a:ext>
            </a:extLst>
          </p:cNvPr>
          <p:cNvSpPr txBox="1"/>
          <p:nvPr/>
        </p:nvSpPr>
        <p:spPr>
          <a:xfrm>
            <a:off x="5257675" y="1152195"/>
            <a:ext cx="62558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Downloading the YOLOv8 version and creating a virtual environment using </a:t>
            </a:r>
            <a:r>
              <a:rPr lang="en-US" altLang="zh-CN" dirty="0" err="1"/>
              <a:t>Conda</a:t>
            </a:r>
            <a:r>
              <a:rPr lang="en-US" altLang="zh-CN" dirty="0"/>
              <a:t>.</a:t>
            </a:r>
          </a:p>
          <a:p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16DE13C-EF9F-BD2E-5F5E-ACB17528287C}"/>
              </a:ext>
            </a:extLst>
          </p:cNvPr>
          <p:cNvSpPr txBox="1"/>
          <p:nvPr/>
        </p:nvSpPr>
        <p:spPr>
          <a:xfrm>
            <a:off x="5304768" y="2841523"/>
            <a:ext cx="5068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Downloading over 2000 images online;</a:t>
            </a:r>
          </a:p>
          <a:p>
            <a:r>
              <a:rPr lang="en-US" altLang="zh-CN" dirty="0"/>
              <a:t>Using the labeling tool, </a:t>
            </a:r>
            <a:r>
              <a:rPr lang="en-US" altLang="zh-CN" dirty="0" err="1"/>
              <a:t>LabelImg</a:t>
            </a:r>
            <a:r>
              <a:rPr lang="en-US" altLang="zh-CN" dirty="0"/>
              <a:t>, to annotate each image.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3342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3581F6-1DF0-2F79-B6BA-AF59D0CDF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9025" y="577042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altLang="zh-CN" sz="4400" b="1" dirty="0"/>
              <a:t>3.</a:t>
            </a:r>
            <a:br>
              <a:rPr lang="en-US" altLang="zh-CN" sz="4400" b="1" dirty="0"/>
            </a:br>
            <a:r>
              <a:rPr lang="en-US" altLang="zh-CN" sz="4400" b="1" dirty="0"/>
              <a:t>About</a:t>
            </a:r>
            <a:br>
              <a:rPr lang="en-US" altLang="zh-CN" sz="4400" b="1" dirty="0"/>
            </a:br>
            <a:r>
              <a:rPr lang="en-US" altLang="zh-CN" sz="4400" b="1" dirty="0"/>
              <a:t>the</a:t>
            </a:r>
            <a:br>
              <a:rPr lang="en-US" altLang="zh-CN" sz="4400" b="1" dirty="0"/>
            </a:br>
            <a:r>
              <a:rPr lang="en-US" altLang="zh-CN" sz="4400" b="1" dirty="0"/>
              <a:t>Robot</a:t>
            </a:r>
            <a:endParaRPr lang="zh-CN" altLang="en-US" sz="4400" b="1" dirty="0"/>
          </a:p>
        </p:txBody>
      </p:sp>
      <p:pic>
        <p:nvPicPr>
          <p:cNvPr id="6" name="内容占位符 5" descr="图示, 示意图&#10;&#10;描述已自动生成">
            <a:extLst>
              <a:ext uri="{FF2B5EF4-FFF2-40B4-BE49-F238E27FC236}">
                <a16:creationId xmlns:a16="http://schemas.microsoft.com/office/drawing/2014/main" id="{638179DC-E830-27B0-AC00-F9E4EA7BB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041" y="2275840"/>
            <a:ext cx="4886744" cy="3500297"/>
          </a:xfr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F4CBBBE-ECF0-E8A5-F38E-755688C7D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1319" y="0"/>
            <a:ext cx="2219394" cy="1154085"/>
          </a:xfrm>
          <a:prstGeom prst="rect">
            <a:avLst/>
          </a:prstGeom>
        </p:spPr>
      </p:pic>
      <p:pic>
        <p:nvPicPr>
          <p:cNvPr id="9" name="图片 8" descr="桌子上摆放着黑色的机器&#10;&#10;描述已自动生成">
            <a:extLst>
              <a:ext uri="{FF2B5EF4-FFF2-40B4-BE49-F238E27FC236}">
                <a16:creationId xmlns:a16="http://schemas.microsoft.com/office/drawing/2014/main" id="{4C10E6C6-E58B-D04B-224C-A06C2BD337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587" y="1154085"/>
            <a:ext cx="4071639" cy="499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9988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肥皂">
  <a:themeElements>
    <a:clrScheme name="肥皂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肥皂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肥皂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肥皂</Template>
  <TotalTime>166</TotalTime>
  <Words>246</Words>
  <Application>Microsoft Office PowerPoint</Application>
  <PresentationFormat>宽屏</PresentationFormat>
  <Paragraphs>37</Paragraphs>
  <Slides>12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Century Gothic</vt:lpstr>
      <vt:lpstr>Garamond</vt:lpstr>
      <vt:lpstr>肥皂</vt:lpstr>
      <vt:lpstr>Design &amp; Build Group 9</vt:lpstr>
      <vt:lpstr>1. Home page (website)</vt:lpstr>
      <vt:lpstr>enrollment</vt:lpstr>
      <vt:lpstr>Login &amp; logout</vt:lpstr>
      <vt:lpstr>to connect the robot</vt:lpstr>
      <vt:lpstr>Exploration history</vt:lpstr>
      <vt:lpstr>Exploration page</vt:lpstr>
      <vt:lpstr>2. About the Object Detection Software</vt:lpstr>
      <vt:lpstr>3. About the Robot</vt:lpstr>
      <vt:lpstr>3. About the Robot</vt:lpstr>
      <vt:lpstr>3. About the Robot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Xinrui Yao</dc:creator>
  <cp:lastModifiedBy>Xinrui Yao</cp:lastModifiedBy>
  <cp:revision>31</cp:revision>
  <dcterms:created xsi:type="dcterms:W3CDTF">2023-10-10T14:24:00Z</dcterms:created>
  <dcterms:modified xsi:type="dcterms:W3CDTF">2023-10-11T05:14:22Z</dcterms:modified>
</cp:coreProperties>
</file>

<file path=docProps/thumbnail.jpeg>
</file>